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16" r:id="rId1"/>
  </p:sldMasterIdLst>
  <p:sldIdLst>
    <p:sldId id="256" r:id="rId2"/>
    <p:sldId id="257" r:id="rId3"/>
    <p:sldId id="258" r:id="rId4"/>
    <p:sldId id="259" r:id="rId5"/>
    <p:sldId id="260" r:id="rId6"/>
    <p:sldId id="261" r:id="rId7"/>
    <p:sldId id="262" r:id="rId8"/>
    <p:sldId id="263" r:id="rId9"/>
    <p:sldId id="264" r:id="rId10"/>
    <p:sldId id="265" r:id="rId11"/>
    <p:sldId id="268" r:id="rId12"/>
    <p:sldId id="266"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F43DDB-459A-4219-92EA-2371DA62B8DD}" v="185" dt="2021-11-17T08:49:28.8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84" autoAdjust="0"/>
    <p:restoredTop sz="94660"/>
  </p:normalViewPr>
  <p:slideViewPr>
    <p:cSldViewPr snapToGrid="0">
      <p:cViewPr varScale="1">
        <p:scale>
          <a:sx n="86" d="100"/>
          <a:sy n="86" d="100"/>
        </p:scale>
        <p:origin x="331"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6/14/2022</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8569631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6/14/2022</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0624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6/14/2022</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1566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6/14/2022</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56935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6/14/2022</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4023773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6/14/2022</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37126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6/14/2022</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748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6/14/2022</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5407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6/14/2022</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8527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6/14/2022</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795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6/14/2022</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9479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6/14/2022</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a:t>
            </a:fld>
            <a:endParaRPr lang="en-US"/>
          </a:p>
        </p:txBody>
      </p:sp>
    </p:spTree>
    <p:extLst>
      <p:ext uri="{BB962C8B-B14F-4D97-AF65-F5344CB8AC3E}">
        <p14:creationId xmlns:p14="http://schemas.microsoft.com/office/powerpoint/2010/main" val="1017865610"/>
      </p:ext>
    </p:extLst>
  </p:cSld>
  <p:clrMap bg1="dk1" tx1="lt1" bg2="dk2" tx2="lt2" accent1="accent1" accent2="accent2" accent3="accent3" accent4="accent4" accent5="accent5" accent6="accent6" hlink="hlink" folHlink="folHlink"/>
  <p:sldLayoutIdLst>
    <p:sldLayoutId id="2147484011" r:id="rId1"/>
    <p:sldLayoutId id="2147484012" r:id="rId2"/>
    <p:sldLayoutId id="2147484013" r:id="rId3"/>
    <p:sldLayoutId id="2147484014" r:id="rId4"/>
    <p:sldLayoutId id="2147484015" r:id="rId5"/>
    <p:sldLayoutId id="2147484009" r:id="rId6"/>
    <p:sldLayoutId id="2147484005" r:id="rId7"/>
    <p:sldLayoutId id="2147484006" r:id="rId8"/>
    <p:sldLayoutId id="2147484007" r:id="rId9"/>
    <p:sldLayoutId id="2147484008" r:id="rId10"/>
    <p:sldLayoutId id="2147484010"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6" name="Rectangle 125">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a:extLst>
              <a:ext uri="{FF2B5EF4-FFF2-40B4-BE49-F238E27FC236}">
                <a16:creationId xmlns:a16="http://schemas.microsoft.com/office/drawing/2014/main" id="{9F0EA5A9-0D12-3644-BBEC-6D9D192EB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755908" cy="6858001"/>
          </a:xfrm>
          <a:prstGeom prst="rect">
            <a:avLst/>
          </a:prstGeom>
          <a:solidFill>
            <a:schemeClr val="bg1">
              <a:alpha val="85000"/>
            </a:schemeClr>
          </a:solidFill>
          <a:ln w="12700">
            <a:miter lim="400000"/>
          </a:ln>
        </p:spPr>
        <p:txBody>
          <a:bodyPr lIns="50800" tIns="50800" rIns="50800" bIns="50800" anchor="ctr"/>
          <a:lstStyle/>
          <a:p>
            <a:pPr algn="ctr" defTabSz="457200"/>
            <a:endParaRPr sz="2600" cap="all" dirty="0">
              <a:solidFill>
                <a:srgbClr val="FFFFFF"/>
              </a:solidFill>
              <a:sym typeface="Avenir Next"/>
            </a:endParaRPr>
          </a:p>
        </p:txBody>
      </p:sp>
      <p:sp>
        <p:nvSpPr>
          <p:cNvPr id="148" name="Rectangle 129">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0282" y="1375495"/>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49" name="Rectangle 131">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0281" y="0"/>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ctrTitle"/>
          </p:nvPr>
        </p:nvSpPr>
        <p:spPr>
          <a:xfrm>
            <a:off x="565150" y="1242874"/>
            <a:ext cx="4175129" cy="3455110"/>
          </a:xfrm>
        </p:spPr>
        <p:txBody>
          <a:bodyPr>
            <a:normAutofit/>
          </a:bodyPr>
          <a:lstStyle/>
          <a:p>
            <a:r>
              <a:rPr lang="en-US" sz="4100" dirty="0"/>
              <a:t>APPLIANCES ENERGY</a:t>
            </a:r>
            <a:br>
              <a:rPr lang="en-US" sz="4100" dirty="0"/>
            </a:br>
            <a:r>
              <a:rPr lang="en-US" sz="4100" dirty="0"/>
              <a:t>PREDICTION</a:t>
            </a:r>
          </a:p>
        </p:txBody>
      </p:sp>
      <p:sp>
        <p:nvSpPr>
          <p:cNvPr id="3" name="Subtitle 2"/>
          <p:cNvSpPr>
            <a:spLocks noGrp="1"/>
          </p:cNvSpPr>
          <p:nvPr>
            <p:ph type="subTitle" idx="1"/>
          </p:nvPr>
        </p:nvSpPr>
        <p:spPr>
          <a:xfrm>
            <a:off x="565151" y="4818126"/>
            <a:ext cx="3609982" cy="1268984"/>
          </a:xfrm>
        </p:spPr>
        <p:txBody>
          <a:bodyPr vert="horz" lIns="91440" tIns="45720" rIns="91440" bIns="45720" rtlCol="0">
            <a:normAutofit/>
          </a:bodyPr>
          <a:lstStyle/>
          <a:p>
            <a:r>
              <a:rPr lang="en-US" dirty="0">
                <a:ea typeface="Source Sans Pro"/>
              </a:rPr>
              <a:t>RIJUL GUPTA</a:t>
            </a:r>
          </a:p>
          <a:p>
            <a:r>
              <a:rPr lang="en-US" dirty="0">
                <a:ea typeface="Source Sans Pro"/>
              </a:rPr>
              <a:t>87195120</a:t>
            </a:r>
          </a:p>
        </p:txBody>
      </p:sp>
    </p:spTree>
    <p:extLst>
      <p:ext uri="{BB962C8B-B14F-4D97-AF65-F5344CB8AC3E}">
        <p14:creationId xmlns:p14="http://schemas.microsoft.com/office/powerpoint/2010/main" val="3622625124"/>
      </p:ext>
    </p:extLst>
  </p:cSld>
  <p:clrMapOvr>
    <a:masterClrMapping/>
  </p:clrMapOvr>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70A84-34EE-4754-8CA1-11E56D1C2C55}"/>
              </a:ext>
            </a:extLst>
          </p:cNvPr>
          <p:cNvSpPr>
            <a:spLocks noGrp="1"/>
          </p:cNvSpPr>
          <p:nvPr>
            <p:ph type="title"/>
          </p:nvPr>
        </p:nvSpPr>
        <p:spPr>
          <a:xfrm>
            <a:off x="1352655" y="233421"/>
            <a:ext cx="9486690" cy="1550419"/>
          </a:xfrm>
        </p:spPr>
        <p:txBody>
          <a:bodyPr/>
          <a:lstStyle/>
          <a:p>
            <a:r>
              <a:rPr lang="en-US"/>
              <a:t>DATASET</a:t>
            </a:r>
            <a:endParaRPr lang="en-US" dirty="0"/>
          </a:p>
        </p:txBody>
      </p:sp>
      <p:pic>
        <p:nvPicPr>
          <p:cNvPr id="4" name="Picture 3">
            <a:extLst>
              <a:ext uri="{FF2B5EF4-FFF2-40B4-BE49-F238E27FC236}">
                <a16:creationId xmlns:a16="http://schemas.microsoft.com/office/drawing/2014/main" id="{CE2BE34F-00A6-84EA-77DF-6B30281EBB24}"/>
              </a:ext>
            </a:extLst>
          </p:cNvPr>
          <p:cNvPicPr>
            <a:picLocks noChangeAspect="1"/>
          </p:cNvPicPr>
          <p:nvPr/>
        </p:nvPicPr>
        <p:blipFill>
          <a:blip r:embed="rId2"/>
          <a:stretch>
            <a:fillRect/>
          </a:stretch>
        </p:blipFill>
        <p:spPr>
          <a:xfrm>
            <a:off x="2077375" y="2247797"/>
            <a:ext cx="8868792" cy="3682486"/>
          </a:xfrm>
          <a:prstGeom prst="rect">
            <a:avLst/>
          </a:prstGeom>
        </p:spPr>
      </p:pic>
    </p:spTree>
    <p:extLst>
      <p:ext uri="{BB962C8B-B14F-4D97-AF65-F5344CB8AC3E}">
        <p14:creationId xmlns:p14="http://schemas.microsoft.com/office/powerpoint/2010/main" val="566502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A7005-1E9D-EB45-85FA-81F240888D77}"/>
              </a:ext>
            </a:extLst>
          </p:cNvPr>
          <p:cNvSpPr txBox="1">
            <a:spLocks/>
          </p:cNvSpPr>
          <p:nvPr/>
        </p:nvSpPr>
        <p:spPr>
          <a:xfrm>
            <a:off x="1352655" y="233421"/>
            <a:ext cx="9486690" cy="1550419"/>
          </a:xfrm>
          <a:prstGeom prst="rect">
            <a:avLst/>
          </a:prstGeom>
        </p:spPr>
        <p:txBody>
          <a:bodyPr/>
          <a:lst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a:lstStyle>
          <a:p>
            <a:endParaRPr lang="en-US" dirty="0"/>
          </a:p>
        </p:txBody>
      </p:sp>
      <p:pic>
        <p:nvPicPr>
          <p:cNvPr id="4" name="Picture 3">
            <a:extLst>
              <a:ext uri="{FF2B5EF4-FFF2-40B4-BE49-F238E27FC236}">
                <a16:creationId xmlns:a16="http://schemas.microsoft.com/office/drawing/2014/main" id="{6199743C-18CF-2204-3341-E24AC72347FC}"/>
              </a:ext>
            </a:extLst>
          </p:cNvPr>
          <p:cNvPicPr>
            <a:picLocks noChangeAspect="1"/>
          </p:cNvPicPr>
          <p:nvPr/>
        </p:nvPicPr>
        <p:blipFill>
          <a:blip r:embed="rId2"/>
          <a:stretch>
            <a:fillRect/>
          </a:stretch>
        </p:blipFill>
        <p:spPr>
          <a:xfrm>
            <a:off x="1837678" y="1482571"/>
            <a:ext cx="8460419" cy="4021584"/>
          </a:xfrm>
          <a:prstGeom prst="rect">
            <a:avLst/>
          </a:prstGeom>
        </p:spPr>
      </p:pic>
    </p:spTree>
    <p:extLst>
      <p:ext uri="{BB962C8B-B14F-4D97-AF65-F5344CB8AC3E}">
        <p14:creationId xmlns:p14="http://schemas.microsoft.com/office/powerpoint/2010/main" val="1933629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8">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0">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2">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C5CEEC-8034-4740-A1EA-DC69B64651C7}"/>
              </a:ext>
            </a:extLst>
          </p:cNvPr>
          <p:cNvSpPr>
            <a:spLocks noGrp="1"/>
          </p:cNvSpPr>
          <p:nvPr>
            <p:ph type="title"/>
          </p:nvPr>
        </p:nvSpPr>
        <p:spPr>
          <a:xfrm>
            <a:off x="3675354" y="437607"/>
            <a:ext cx="4847209" cy="950577"/>
          </a:xfrm>
        </p:spPr>
        <p:txBody>
          <a:bodyPr>
            <a:normAutofit/>
          </a:bodyPr>
          <a:lstStyle/>
          <a:p>
            <a:r>
              <a:rPr lang="en-US" dirty="0"/>
              <a:t>CORRELATION</a:t>
            </a:r>
          </a:p>
        </p:txBody>
      </p:sp>
      <p:sp>
        <p:nvSpPr>
          <p:cNvPr id="3" name="Content Placeholder 2">
            <a:extLst>
              <a:ext uri="{FF2B5EF4-FFF2-40B4-BE49-F238E27FC236}">
                <a16:creationId xmlns:a16="http://schemas.microsoft.com/office/drawing/2014/main" id="{BBB42F61-55E2-44D5-87DC-07B52D173FE1}"/>
              </a:ext>
            </a:extLst>
          </p:cNvPr>
          <p:cNvSpPr>
            <a:spLocks noGrp="1"/>
          </p:cNvSpPr>
          <p:nvPr>
            <p:ph idx="1"/>
          </p:nvPr>
        </p:nvSpPr>
        <p:spPr>
          <a:xfrm>
            <a:off x="7695728" y="2160016"/>
            <a:ext cx="3378672" cy="3926152"/>
          </a:xfrm>
        </p:spPr>
        <p:txBody>
          <a:bodyPr vert="horz" lIns="91440" tIns="45720" rIns="91440" bIns="45720" rtlCol="0">
            <a:normAutofit/>
          </a:bodyPr>
          <a:lstStyle/>
          <a:p>
            <a:pPr marL="0" indent="0">
              <a:buNone/>
            </a:pPr>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F3938ACB-6B92-FE5D-A661-949C85BA47AF}"/>
              </a:ext>
            </a:extLst>
          </p:cNvPr>
          <p:cNvPicPr>
            <a:picLocks noChangeAspect="1"/>
          </p:cNvPicPr>
          <p:nvPr/>
        </p:nvPicPr>
        <p:blipFill>
          <a:blip r:embed="rId2"/>
          <a:stretch>
            <a:fillRect/>
          </a:stretch>
        </p:blipFill>
        <p:spPr>
          <a:xfrm>
            <a:off x="2358065" y="1349406"/>
            <a:ext cx="8481569" cy="4927107"/>
          </a:xfrm>
          <a:prstGeom prst="rect">
            <a:avLst/>
          </a:prstGeom>
        </p:spPr>
      </p:pic>
    </p:spTree>
    <p:extLst>
      <p:ext uri="{BB962C8B-B14F-4D97-AF65-F5344CB8AC3E}">
        <p14:creationId xmlns:p14="http://schemas.microsoft.com/office/powerpoint/2010/main" val="42486722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4944642-2729-4370-80E0-85A74EB77805}"/>
              </a:ext>
            </a:extLst>
          </p:cNvPr>
          <p:cNvSpPr txBox="1"/>
          <p:nvPr/>
        </p:nvSpPr>
        <p:spPr>
          <a:xfrm>
            <a:off x="2032986" y="541538"/>
            <a:ext cx="9809826" cy="707886"/>
          </a:xfrm>
          <a:prstGeom prst="rect">
            <a:avLst/>
          </a:prstGeom>
          <a:noFill/>
        </p:spPr>
        <p:txBody>
          <a:bodyPr wrap="square">
            <a:spAutoFit/>
          </a:bodyPr>
          <a:lstStyle/>
          <a:p>
            <a:r>
              <a:rPr lang="en-US" sz="4000" dirty="0"/>
              <a:t>ACCURACY VS LEARNING RATE</a:t>
            </a:r>
          </a:p>
        </p:txBody>
      </p:sp>
      <p:pic>
        <p:nvPicPr>
          <p:cNvPr id="4" name="Picture 3">
            <a:extLst>
              <a:ext uri="{FF2B5EF4-FFF2-40B4-BE49-F238E27FC236}">
                <a16:creationId xmlns:a16="http://schemas.microsoft.com/office/drawing/2014/main" id="{A3F4D761-BE02-CC61-D5C0-BA64AB65B731}"/>
              </a:ext>
            </a:extLst>
          </p:cNvPr>
          <p:cNvPicPr>
            <a:picLocks noChangeAspect="1"/>
          </p:cNvPicPr>
          <p:nvPr/>
        </p:nvPicPr>
        <p:blipFill>
          <a:blip r:embed="rId2"/>
          <a:stretch>
            <a:fillRect/>
          </a:stretch>
        </p:blipFill>
        <p:spPr>
          <a:xfrm>
            <a:off x="2139519" y="2194452"/>
            <a:ext cx="8336132" cy="3842363"/>
          </a:xfrm>
          <a:prstGeom prst="rect">
            <a:avLst/>
          </a:prstGeom>
        </p:spPr>
      </p:pic>
    </p:spTree>
    <p:extLst>
      <p:ext uri="{BB962C8B-B14F-4D97-AF65-F5344CB8AC3E}">
        <p14:creationId xmlns:p14="http://schemas.microsoft.com/office/powerpoint/2010/main" val="3111303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C1E65-3EBD-4DFD-96B0-0206A790D978}"/>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C8E61904-7760-4700-AD29-A762457D0A6C}"/>
              </a:ext>
            </a:extLst>
          </p:cNvPr>
          <p:cNvSpPr>
            <a:spLocks noGrp="1"/>
          </p:cNvSpPr>
          <p:nvPr>
            <p:ph idx="1"/>
          </p:nvPr>
        </p:nvSpPr>
        <p:spPr/>
        <p:txBody>
          <a:bodyPr vert="horz" lIns="91440" tIns="45720" rIns="91440" bIns="45720" rtlCol="0" anchor="t">
            <a:normAutofit/>
          </a:bodyPr>
          <a:lstStyle/>
          <a:p>
            <a:pPr marL="0" marR="0" indent="0">
              <a:lnSpc>
                <a:spcPct val="107000"/>
              </a:lnSpc>
              <a:spcBef>
                <a:spcPts val="0"/>
              </a:spcBef>
              <a:spcAft>
                <a:spcPts val="8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the era of smart homes, the ability to predict energy consumption not only save money for users but also help in generating money for the user by giving excess energy back to Grid (in case of solar panels usage). In this case regression analysis will be used to predict Appliance Energy usage based on data collected from various sensors.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energy prediction will come under supervised machine learning task aiming to Appliance energy consumption for a house based on factors like temperature, humidity &amp; pressure. Many techniques, Random Forest Regressor , Linear Regression (in built functions) have been applied to credit predict the energy consumption.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dirty="0">
                <a:ea typeface="+mn-lt"/>
                <a:cs typeface="+mn-lt"/>
              </a:rPr>
              <a:t>.</a:t>
            </a:r>
            <a:endParaRPr lang="en-US" dirty="0"/>
          </a:p>
        </p:txBody>
      </p:sp>
    </p:spTree>
    <p:extLst>
      <p:ext uri="{BB962C8B-B14F-4D97-AF65-F5344CB8AC3E}">
        <p14:creationId xmlns:p14="http://schemas.microsoft.com/office/powerpoint/2010/main" val="1036955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1">
            <a:extLst>
              <a:ext uri="{FF2B5EF4-FFF2-40B4-BE49-F238E27FC236}">
                <a16:creationId xmlns:a16="http://schemas.microsoft.com/office/drawing/2014/main" id="{C868C70C-E5C4-CD47-888C-FCB3373B6D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8" descr="Free Images : wheel, red, vehicle, sports equipment, target, success ...">
            <a:extLst>
              <a:ext uri="{FF2B5EF4-FFF2-40B4-BE49-F238E27FC236}">
                <a16:creationId xmlns:a16="http://schemas.microsoft.com/office/drawing/2014/main" id="{1EA056ED-1E78-4FDC-AD52-1E1980D5B89C}"/>
              </a:ext>
            </a:extLst>
          </p:cNvPr>
          <p:cNvPicPr>
            <a:picLocks noChangeAspect="1"/>
          </p:cNvPicPr>
          <p:nvPr/>
        </p:nvPicPr>
        <p:blipFill rotWithShape="1">
          <a:blip r:embed="rId2"/>
          <a:srcRect t="15710" r="-1" b="-1"/>
          <a:stretch/>
        </p:blipFill>
        <p:spPr>
          <a:xfrm>
            <a:off x="3048" y="10"/>
            <a:ext cx="12188952" cy="6857990"/>
          </a:xfrm>
          <a:prstGeom prst="rect">
            <a:avLst/>
          </a:prstGeom>
        </p:spPr>
      </p:pic>
      <p:sp>
        <p:nvSpPr>
          <p:cNvPr id="13" name="Rectangle">
            <a:extLst>
              <a:ext uri="{FF2B5EF4-FFF2-40B4-BE49-F238E27FC236}">
                <a16:creationId xmlns:a16="http://schemas.microsoft.com/office/drawing/2014/main" id="{F7C9FD24-3092-E04F-925D-C1183BF54C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755908" cy="6858001"/>
          </a:xfrm>
          <a:prstGeom prst="rect">
            <a:avLst/>
          </a:prstGeom>
          <a:solidFill>
            <a:schemeClr val="bg1">
              <a:alpha val="85000"/>
            </a:schemeClr>
          </a:solidFill>
          <a:ln w="12700">
            <a:miter lim="400000"/>
          </a:ln>
        </p:spPr>
        <p:txBody>
          <a:bodyPr lIns="50800" tIns="50800" rIns="50800" bIns="50800" anchor="ctr"/>
          <a:lstStyle/>
          <a:p>
            <a:pPr algn="ctr" defTabSz="457200"/>
            <a:endParaRPr sz="2600" cap="all" dirty="0">
              <a:solidFill>
                <a:srgbClr val="FFFFFF"/>
              </a:solidFill>
              <a:sym typeface="Avenir Next"/>
            </a:endParaRPr>
          </a:p>
        </p:txBody>
      </p:sp>
      <p:sp>
        <p:nvSpPr>
          <p:cNvPr id="15" name="Rectangle 15">
            <a:extLst>
              <a:ext uri="{FF2B5EF4-FFF2-40B4-BE49-F238E27FC236}">
                <a16:creationId xmlns:a16="http://schemas.microsoft.com/office/drawing/2014/main" id="{D8C68F39-5E8A-844C-A8FD-394F253C1E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1082"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C583CEB-AC2B-2640-94F6-5958E6BC5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1082"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4CA87C-328A-4EA4-8004-8822C6619C02}"/>
              </a:ext>
            </a:extLst>
          </p:cNvPr>
          <p:cNvSpPr>
            <a:spLocks noGrp="1"/>
          </p:cNvSpPr>
          <p:nvPr>
            <p:ph type="title"/>
          </p:nvPr>
        </p:nvSpPr>
        <p:spPr>
          <a:xfrm>
            <a:off x="576072" y="455362"/>
            <a:ext cx="3780775" cy="1550419"/>
          </a:xfrm>
        </p:spPr>
        <p:txBody>
          <a:bodyPr>
            <a:normAutofit/>
          </a:bodyPr>
          <a:lstStyle/>
          <a:p>
            <a:r>
              <a:rPr lang="en-US"/>
              <a:t>OBJECTIVE</a:t>
            </a:r>
          </a:p>
        </p:txBody>
      </p:sp>
      <p:sp>
        <p:nvSpPr>
          <p:cNvPr id="3" name="Content Placeholder 2">
            <a:extLst>
              <a:ext uri="{FF2B5EF4-FFF2-40B4-BE49-F238E27FC236}">
                <a16:creationId xmlns:a16="http://schemas.microsoft.com/office/drawing/2014/main" id="{D77C2333-247E-4CF4-B867-689CFB9ECC72}"/>
              </a:ext>
            </a:extLst>
          </p:cNvPr>
          <p:cNvSpPr>
            <a:spLocks noGrp="1"/>
          </p:cNvSpPr>
          <p:nvPr>
            <p:ph idx="1"/>
          </p:nvPr>
        </p:nvSpPr>
        <p:spPr>
          <a:xfrm>
            <a:off x="576072" y="2160016"/>
            <a:ext cx="3780775" cy="3926152"/>
          </a:xfrm>
        </p:spPr>
        <p:txBody>
          <a:bodyPr vert="horz" lIns="91440" tIns="45720" rIns="91440" bIns="45720" rtlCol="0">
            <a:normAutofit/>
          </a:bodyPr>
          <a:lstStyle/>
          <a:p>
            <a:pPr marL="0" indent="0">
              <a:buNone/>
            </a:pPr>
            <a:r>
              <a:rPr lang="en-US" dirty="0">
                <a:ea typeface="+mn-lt"/>
                <a:cs typeface="+mn-lt"/>
              </a:rPr>
              <a:t>Predict the energy of Appliances on the parameters like Temperature, Humidity, Windspeed &amp; Pressure (T1, T1, RH_1, RH_2)</a:t>
            </a:r>
            <a:endParaRPr lang="en-US" dirty="0"/>
          </a:p>
          <a:p>
            <a:pPr marL="0" indent="0">
              <a:buNone/>
            </a:pPr>
            <a:endParaRPr lang="en-US" dirty="0"/>
          </a:p>
        </p:txBody>
      </p:sp>
    </p:spTree>
    <p:extLst>
      <p:ext uri="{BB962C8B-B14F-4D97-AF65-F5344CB8AC3E}">
        <p14:creationId xmlns:p14="http://schemas.microsoft.com/office/powerpoint/2010/main" val="3377037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27F67-5C93-42C1-8B26-9E5CEE90803B}"/>
              </a:ext>
            </a:extLst>
          </p:cNvPr>
          <p:cNvSpPr>
            <a:spLocks noGrp="1"/>
          </p:cNvSpPr>
          <p:nvPr>
            <p:ph type="title"/>
          </p:nvPr>
        </p:nvSpPr>
        <p:spPr/>
        <p:txBody>
          <a:bodyPr/>
          <a:lstStyle/>
          <a:p>
            <a:r>
              <a:rPr lang="en-US" b="0">
                <a:ea typeface="+mj-lt"/>
                <a:cs typeface="+mj-lt"/>
              </a:rPr>
              <a:t>TECHNOLOGY USED</a:t>
            </a:r>
          </a:p>
        </p:txBody>
      </p:sp>
      <p:sp>
        <p:nvSpPr>
          <p:cNvPr id="3" name="Content Placeholder 2">
            <a:extLst>
              <a:ext uri="{FF2B5EF4-FFF2-40B4-BE49-F238E27FC236}">
                <a16:creationId xmlns:a16="http://schemas.microsoft.com/office/drawing/2014/main" id="{1AF6A67A-E164-4C47-8103-204EA08B15C0}"/>
              </a:ext>
            </a:extLst>
          </p:cNvPr>
          <p:cNvSpPr>
            <a:spLocks noGrp="1"/>
          </p:cNvSpPr>
          <p:nvPr>
            <p:ph idx="1"/>
          </p:nvPr>
        </p:nvSpPr>
        <p:spPr/>
        <p:txBody>
          <a:bodyPr vert="horz" lIns="91440" tIns="45720" rIns="91440" bIns="45720" rtlCol="0" anchor="t">
            <a:normAutofit/>
          </a:bodyPr>
          <a:lstStyle/>
          <a:p>
            <a:pPr marL="0" indent="0">
              <a:buNone/>
            </a:pPr>
            <a:r>
              <a:rPr lang="en-US"/>
              <a:t>Python </a:t>
            </a:r>
          </a:p>
          <a:p>
            <a:pPr marL="0" indent="0">
              <a:buNone/>
            </a:pPr>
            <a:r>
              <a:rPr lang="en-US">
                <a:ea typeface="+mn-lt"/>
                <a:cs typeface="+mn-lt"/>
              </a:rPr>
              <a:t>Python is an interpreted high-level general-purpose programming language. Its design philosophy emphasizes code readability with its use of significant indentation. Its language constructs as well as its object-oriented approach aim to help programmers write clear, logical code for small and large-scale projects.</a:t>
            </a:r>
            <a:endParaRPr lang="en-US"/>
          </a:p>
        </p:txBody>
      </p:sp>
    </p:spTree>
    <p:extLst>
      <p:ext uri="{BB962C8B-B14F-4D97-AF65-F5344CB8AC3E}">
        <p14:creationId xmlns:p14="http://schemas.microsoft.com/office/powerpoint/2010/main" val="4202397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1BCFAD-27B3-487B-B391-9E68C9487322}"/>
              </a:ext>
            </a:extLst>
          </p:cNvPr>
          <p:cNvSpPr>
            <a:spLocks noGrp="1"/>
          </p:cNvSpPr>
          <p:nvPr>
            <p:ph idx="1"/>
          </p:nvPr>
        </p:nvSpPr>
        <p:spPr>
          <a:xfrm>
            <a:off x="1472692" y="1282998"/>
            <a:ext cx="9601708" cy="4803170"/>
          </a:xfrm>
        </p:spPr>
        <p:txBody>
          <a:bodyPr vert="horz" lIns="91440" tIns="45720" rIns="91440" bIns="45720" rtlCol="0" anchor="t">
            <a:normAutofit/>
          </a:bodyPr>
          <a:lstStyle/>
          <a:p>
            <a:pPr marL="0" indent="0">
              <a:buNone/>
            </a:pPr>
            <a:r>
              <a:rPr lang="en-US" dirty="0" err="1"/>
              <a:t>Numpy</a:t>
            </a:r>
            <a:endParaRPr lang="en-US" dirty="0"/>
          </a:p>
          <a:p>
            <a:r>
              <a:rPr lang="en-US" dirty="0">
                <a:ea typeface="+mn-lt"/>
                <a:cs typeface="+mn-lt"/>
              </a:rPr>
              <a:t>NumPy is a Python library used for working with arrays.</a:t>
            </a:r>
            <a:endParaRPr lang="en-US" dirty="0"/>
          </a:p>
          <a:p>
            <a:r>
              <a:rPr lang="en-US" dirty="0">
                <a:ea typeface="+mn-lt"/>
                <a:cs typeface="+mn-lt"/>
              </a:rPr>
              <a:t>NumPy was created in 2005 by Travis Oliphant. It is an open source library and you can use it freely.</a:t>
            </a:r>
            <a:endParaRPr lang="en-US" dirty="0"/>
          </a:p>
          <a:p>
            <a:r>
              <a:rPr lang="en-US" dirty="0">
                <a:ea typeface="+mn-lt"/>
                <a:cs typeface="+mn-lt"/>
              </a:rPr>
              <a:t>NumPy stands for Numerical Python.</a:t>
            </a:r>
            <a:endParaRPr lang="en-US" dirty="0"/>
          </a:p>
          <a:p>
            <a:endParaRPr lang="en-US" dirty="0"/>
          </a:p>
        </p:txBody>
      </p:sp>
    </p:spTree>
    <p:extLst>
      <p:ext uri="{BB962C8B-B14F-4D97-AF65-F5344CB8AC3E}">
        <p14:creationId xmlns:p14="http://schemas.microsoft.com/office/powerpoint/2010/main" val="26027114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E12947-FEBC-4B33-B71A-E7229C330888}"/>
              </a:ext>
            </a:extLst>
          </p:cNvPr>
          <p:cNvSpPr>
            <a:spLocks noGrp="1"/>
          </p:cNvSpPr>
          <p:nvPr>
            <p:ph idx="1"/>
          </p:nvPr>
        </p:nvSpPr>
        <p:spPr>
          <a:xfrm>
            <a:off x="1602087" y="1469903"/>
            <a:ext cx="9486690" cy="3926152"/>
          </a:xfrm>
        </p:spPr>
        <p:txBody>
          <a:bodyPr vert="horz" lIns="91440" tIns="45720" rIns="91440" bIns="45720" rtlCol="0" anchor="t">
            <a:normAutofit/>
          </a:bodyPr>
          <a:lstStyle/>
          <a:p>
            <a:pPr marL="0" indent="0">
              <a:buNone/>
            </a:pPr>
            <a:r>
              <a:rPr lang="en-US"/>
              <a:t>Pandas</a:t>
            </a:r>
          </a:p>
          <a:p>
            <a:pPr marL="0" indent="0">
              <a:buNone/>
            </a:pPr>
            <a:r>
              <a:rPr lang="en-US">
                <a:ea typeface="+mn-lt"/>
                <a:cs typeface="+mn-lt"/>
              </a:rPr>
              <a:t>Pandas is a Python package providing fast, flexible, and expressive data structures designed to make working with “relational” or “labeled” data both easy and intuitive. It aims to be the fundamental high-level building block for doing practical, </a:t>
            </a:r>
            <a:r>
              <a:rPr lang="en-US" b="1">
                <a:ea typeface="+mn-lt"/>
                <a:cs typeface="+mn-lt"/>
              </a:rPr>
              <a:t>real-world</a:t>
            </a:r>
            <a:r>
              <a:rPr lang="en-US">
                <a:ea typeface="+mn-lt"/>
                <a:cs typeface="+mn-lt"/>
              </a:rPr>
              <a:t> data analysis in Python. Additionally, it has the broader goal of becoming </a:t>
            </a:r>
            <a:r>
              <a:rPr lang="en-US" b="1">
                <a:ea typeface="+mn-lt"/>
                <a:cs typeface="+mn-lt"/>
              </a:rPr>
              <a:t>the most powerful and flexible open source data analysis/manipulation tool available in any language</a:t>
            </a:r>
            <a:r>
              <a:rPr lang="en-US">
                <a:ea typeface="+mn-lt"/>
                <a:cs typeface="+mn-lt"/>
              </a:rPr>
              <a:t>. It is already well on its way toward this goal.</a:t>
            </a:r>
            <a:endParaRPr lang="en-US"/>
          </a:p>
        </p:txBody>
      </p:sp>
    </p:spTree>
    <p:extLst>
      <p:ext uri="{BB962C8B-B14F-4D97-AF65-F5344CB8AC3E}">
        <p14:creationId xmlns:p14="http://schemas.microsoft.com/office/powerpoint/2010/main" val="1572642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80D643-B26E-4A01-BDC0-ABF1C574F6B8}"/>
              </a:ext>
            </a:extLst>
          </p:cNvPr>
          <p:cNvSpPr>
            <a:spLocks noGrp="1"/>
          </p:cNvSpPr>
          <p:nvPr>
            <p:ph idx="1"/>
          </p:nvPr>
        </p:nvSpPr>
        <p:spPr>
          <a:xfrm>
            <a:off x="1573333" y="1714318"/>
            <a:ext cx="9486690" cy="3926152"/>
          </a:xfrm>
        </p:spPr>
        <p:txBody>
          <a:bodyPr vert="horz" lIns="91440" tIns="45720" rIns="91440" bIns="45720" rtlCol="0" anchor="t">
            <a:normAutofit/>
          </a:bodyPr>
          <a:lstStyle/>
          <a:p>
            <a:pPr marL="0" indent="0">
              <a:lnSpc>
                <a:spcPct val="100000"/>
              </a:lnSpc>
              <a:spcBef>
                <a:spcPct val="0"/>
              </a:spcBef>
              <a:buNone/>
            </a:pPr>
            <a:r>
              <a:rPr lang="en-US">
                <a:ea typeface="+mn-lt"/>
                <a:cs typeface="+mn-lt"/>
              </a:rPr>
              <a:t>SCIKIT-LEARN </a:t>
            </a:r>
          </a:p>
          <a:p>
            <a:pPr marL="0" indent="0">
              <a:buNone/>
            </a:pPr>
            <a:r>
              <a:rPr lang="en-US">
                <a:ea typeface="+mn-lt"/>
                <a:cs typeface="+mn-lt"/>
              </a:rPr>
              <a:t>Scikit-learn (Sklearn) is the most useful and robust library for machine learning in Python. It provides a selection of efficient tools for machine learning and statistical modeling including classification, regression, clustering and dimensionality reduction via a consistence interface in Python. This library, which is largely written in Python, is built upon </a:t>
            </a:r>
            <a:r>
              <a:rPr lang="en-US" b="1">
                <a:ea typeface="+mn-lt"/>
                <a:cs typeface="+mn-lt"/>
              </a:rPr>
              <a:t>NumPy, SciPy</a:t>
            </a:r>
            <a:r>
              <a:rPr lang="en-US">
                <a:ea typeface="+mn-lt"/>
                <a:cs typeface="+mn-lt"/>
              </a:rPr>
              <a:t> and </a:t>
            </a:r>
            <a:r>
              <a:rPr lang="en-US" b="1">
                <a:ea typeface="+mn-lt"/>
                <a:cs typeface="+mn-lt"/>
              </a:rPr>
              <a:t>Matplotlib</a:t>
            </a:r>
            <a:r>
              <a:rPr lang="en-US">
                <a:ea typeface="+mn-lt"/>
                <a:cs typeface="+mn-lt"/>
              </a:rPr>
              <a:t>.</a:t>
            </a:r>
            <a:endParaRPr lang="en-US"/>
          </a:p>
        </p:txBody>
      </p:sp>
    </p:spTree>
    <p:extLst>
      <p:ext uri="{BB962C8B-B14F-4D97-AF65-F5344CB8AC3E}">
        <p14:creationId xmlns:p14="http://schemas.microsoft.com/office/powerpoint/2010/main" val="1038100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929ADE-633F-4CE8-A9A5-C0F975155F46}"/>
              </a:ext>
            </a:extLst>
          </p:cNvPr>
          <p:cNvSpPr>
            <a:spLocks noGrp="1"/>
          </p:cNvSpPr>
          <p:nvPr>
            <p:ph idx="1"/>
          </p:nvPr>
        </p:nvSpPr>
        <p:spPr>
          <a:xfrm>
            <a:off x="1472691" y="1469903"/>
            <a:ext cx="9486690" cy="3926152"/>
          </a:xfrm>
        </p:spPr>
        <p:txBody>
          <a:bodyPr vert="horz" lIns="91440" tIns="45720" rIns="91440" bIns="45720" rtlCol="0" anchor="t">
            <a:normAutofit/>
          </a:bodyPr>
          <a:lstStyle/>
          <a:p>
            <a:pPr marL="0" indent="0">
              <a:lnSpc>
                <a:spcPct val="100000"/>
              </a:lnSpc>
              <a:spcBef>
                <a:spcPct val="0"/>
              </a:spcBef>
              <a:buNone/>
            </a:pPr>
            <a:r>
              <a:rPr lang="en-US">
                <a:ea typeface="+mn-lt"/>
                <a:cs typeface="+mn-lt"/>
              </a:rPr>
              <a:t>JUPYTER NOTEBOOK</a:t>
            </a:r>
          </a:p>
          <a:p>
            <a:pPr marL="0" indent="0">
              <a:lnSpc>
                <a:spcPct val="90000"/>
              </a:lnSpc>
              <a:spcBef>
                <a:spcPts val="1000"/>
              </a:spcBef>
              <a:spcAft>
                <a:spcPts val="800"/>
              </a:spcAft>
              <a:buNone/>
            </a:pPr>
            <a:r>
              <a:rPr lang="en-US">
                <a:solidFill>
                  <a:schemeClr val="tx1">
                    <a:alpha val="60000"/>
                  </a:schemeClr>
                </a:solidFill>
                <a:ea typeface="+mn-lt"/>
                <a:cs typeface="+mn-lt"/>
              </a:rPr>
              <a:t>The Jupyter Notebook is an open-source web application that allows you to create and share documents that contain live code, equations, visualizations, and narrative text. It includes data cleaning and transformation, numerical simulation, statistical modeling, data visualization, machine learning, and much more.The Jupyter Notebook is an open-source web application that allows you to create and share documents that contain live code, equations, visualizations and narrative text. It includes data cleaning and transformation, numerical simulation, statistical modeling, data visualization, machine learning, and much more</a:t>
            </a:r>
            <a:endParaRPr lang="en-US">
              <a:ea typeface="+mn-lt"/>
              <a:cs typeface="+mn-lt"/>
            </a:endParaRPr>
          </a:p>
          <a:p>
            <a:pPr marL="0" indent="0">
              <a:buNone/>
            </a:pPr>
            <a:endParaRPr lang="en-US" dirty="0"/>
          </a:p>
        </p:txBody>
      </p:sp>
    </p:spTree>
    <p:extLst>
      <p:ext uri="{BB962C8B-B14F-4D97-AF65-F5344CB8AC3E}">
        <p14:creationId xmlns:p14="http://schemas.microsoft.com/office/powerpoint/2010/main" val="421594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A97637-9DA8-4229-A4FC-B6711F7F6C53}"/>
              </a:ext>
            </a:extLst>
          </p:cNvPr>
          <p:cNvSpPr>
            <a:spLocks noGrp="1"/>
          </p:cNvSpPr>
          <p:nvPr>
            <p:ph idx="1"/>
          </p:nvPr>
        </p:nvSpPr>
        <p:spPr>
          <a:xfrm>
            <a:off x="1558955" y="1469903"/>
            <a:ext cx="9486690" cy="3926152"/>
          </a:xfrm>
        </p:spPr>
        <p:txBody>
          <a:bodyPr vert="horz" lIns="91440" tIns="45720" rIns="91440" bIns="45720" rtlCol="0" anchor="t">
            <a:normAutofit/>
          </a:bodyPr>
          <a:lstStyle/>
          <a:p>
            <a:pPr marL="0" indent="0">
              <a:lnSpc>
                <a:spcPct val="100000"/>
              </a:lnSpc>
              <a:spcBef>
                <a:spcPct val="0"/>
              </a:spcBef>
              <a:buNone/>
            </a:pPr>
            <a:r>
              <a:rPr lang="en-US">
                <a:ea typeface="+mn-lt"/>
                <a:cs typeface="+mn-lt"/>
              </a:rPr>
              <a:t>FLASK</a:t>
            </a:r>
          </a:p>
          <a:p>
            <a:pPr marL="0" indent="0">
              <a:buNone/>
            </a:pPr>
            <a:r>
              <a:rPr lang="en-US">
                <a:ea typeface="+mn-lt"/>
                <a:cs typeface="+mn-lt"/>
              </a:rPr>
              <a:t>Flask is an API of Python that allows us to build up web-applications. It was developed by Armin Ronacher. Flask’s framework is more explicit than Django’s framework and is also easier to learn because it has less base code to implement a simple web-Application. A Web-Application Framework or Web Framework is the collection of modules and libraries that helps the developer to write applications without writing the low-level codes such as protocols, thread management, etc. Flask is based on WSGI(Web Server Gateway Interface) toolkit and Jinja2 template engine.</a:t>
            </a:r>
            <a:endParaRPr lang="en-US"/>
          </a:p>
        </p:txBody>
      </p:sp>
    </p:spTree>
    <p:extLst>
      <p:ext uri="{BB962C8B-B14F-4D97-AF65-F5344CB8AC3E}">
        <p14:creationId xmlns:p14="http://schemas.microsoft.com/office/powerpoint/2010/main" val="2517950847"/>
      </p:ext>
    </p:extLst>
  </p:cSld>
  <p:clrMapOvr>
    <a:masterClrMapping/>
  </p:clrMapOvr>
</p:sld>
</file>

<file path=ppt/theme/theme1.xml><?xml version="1.0" encoding="utf-8"?>
<a:theme xmlns:a="http://schemas.openxmlformats.org/drawingml/2006/main" name="InterweaveVTI">
  <a:themeElements>
    <a:clrScheme name="Interweave-R1">
      <a:dk1>
        <a:srgbClr val="000000"/>
      </a:dk1>
      <a:lt1>
        <a:srgbClr val="FFFFFF"/>
      </a:lt1>
      <a:dk2>
        <a:srgbClr val="292C2D"/>
      </a:dk2>
      <a:lt2>
        <a:srgbClr val="DDDEDD"/>
      </a:lt2>
      <a:accent1>
        <a:srgbClr val="0BA5E8"/>
      </a:accent1>
      <a:accent2>
        <a:srgbClr val="5066E1"/>
      </a:accent2>
      <a:accent3>
        <a:srgbClr val="894EC0"/>
      </a:accent3>
      <a:accent4>
        <a:srgbClr val="E54196"/>
      </a:accent4>
      <a:accent5>
        <a:srgbClr val="BE4449"/>
      </a:accent5>
      <a:accent6>
        <a:srgbClr val="F55822"/>
      </a:accent6>
      <a:hlink>
        <a:srgbClr val="C22DD8"/>
      </a:hlink>
      <a:folHlink>
        <a:srgbClr val="737F82"/>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docProps/app.xml><?xml version="1.0" encoding="utf-8"?>
<Properties xmlns="http://schemas.openxmlformats.org/officeDocument/2006/extended-properties" xmlns:vt="http://schemas.openxmlformats.org/officeDocument/2006/docPropsVTypes">
  <Template>Wisp</Template>
  <TotalTime>108</TotalTime>
  <Words>608</Words>
  <Application>Microsoft Office PowerPoint</Application>
  <PresentationFormat>Widescreen</PresentationFormat>
  <Paragraphs>28</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Neue Haas Grotesk Text Pro</vt:lpstr>
      <vt:lpstr>Times New Roman</vt:lpstr>
      <vt:lpstr>InterweaveVTI</vt:lpstr>
      <vt:lpstr>APPLIANCES ENERGY PREDICTION</vt:lpstr>
      <vt:lpstr>INTRODUCTION</vt:lpstr>
      <vt:lpstr>OBJECTIVE</vt:lpstr>
      <vt:lpstr>TECHNOLOGY USED</vt:lpstr>
      <vt:lpstr>PowerPoint Presentation</vt:lpstr>
      <vt:lpstr>PowerPoint Presentation</vt:lpstr>
      <vt:lpstr>PowerPoint Presentation</vt:lpstr>
      <vt:lpstr>PowerPoint Presentation</vt:lpstr>
      <vt:lpstr>PowerPoint Presentation</vt:lpstr>
      <vt:lpstr>DATASET</vt:lpstr>
      <vt:lpstr>PowerPoint Presentation</vt:lpstr>
      <vt:lpstr>CORRELATION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rijul gupta</dc:creator>
  <cp:lastModifiedBy>rijul gupta</cp:lastModifiedBy>
  <cp:revision>129</cp:revision>
  <dcterms:created xsi:type="dcterms:W3CDTF">2021-11-16T11:59:23Z</dcterms:created>
  <dcterms:modified xsi:type="dcterms:W3CDTF">2022-06-14T01:42:01Z</dcterms:modified>
</cp:coreProperties>
</file>

<file path=docProps/thumbnail.jpeg>
</file>